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8314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7025800008f0a41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5_1#eb3ea8e6b?vop=1&amp;pid=6778d6ac7&amp;color=0,0,0&amp;bt=1&amp;bbb=1&amp;hb=1"/>
              <p:cNvSpPr/>
              <p:nvPr/>
            </p:nvSpPr>
            <p:spPr>
              <a:xfrm>
                <a:off x="832104" y="1508760"/>
                <a:ext cx="10533888" cy="3262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【解析】由题意可知，两球下落的高度是相等的，根据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、乙两球落到轨道上的时间是相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，故甲、乙两球同时落到轨道上，又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，甲、乙两球的速度变化量大小相等，故A错误，C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设半圆形轨道的半径为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，则甲球的水平位移为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，乙球的水平位移为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，因两球在水平方向上做匀速直线运动且运动时间相同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，故B正确；设乙球在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点速度偏转角为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，设乙球在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点位移偏转角为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，即乙球在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点速度反向延长线过水平位移的中点，所以乙球在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点速度的反向延长线不过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5_1#eb3ea8e6b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62630"/>
              </a:xfrm>
              <a:prstGeom prst="rect">
                <a:avLst/>
              </a:prstGeom>
              <a:blipFill>
                <a:blip r:embed="rId3"/>
                <a:stretch>
                  <a:fillRect l="-1389" r="-3183" b="-4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366846d80?vop=1&amp;pid=6778d6ac7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）两位同学做平抛实验时，一位同学将一小球水平抛出，另一位同学进行频闪照相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，闪光频率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Hz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.已知小球在抛出瞬间闪光灯恰好闪光，如图所示，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为小球抛出瞬间的影像，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间均有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1个影像未画出，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连线与水平方向的夹角为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6_1#366846d80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366846d80.bracket?vop=1&amp;pid=6778d6ac7&amp;color=0,0,0&amp;vpa=6&amp;bbb=1"/>
          <p:cNvSpPr/>
          <p:nvPr/>
        </p:nvSpPr>
        <p:spPr>
          <a:xfrm>
            <a:off x="2412460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p:pic>
        <p:nvPicPr>
          <p:cNvPr id="4" name="QC_4_BD.16_2#366846d80?vop=1&amp;pid=6778d6ac7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5272" y="3241232"/>
            <a:ext cx="978408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3#366846d80.choices?vop=1&amp;pid=6778d6ac7&amp;color=0,0,0&amp;bbb=1"/>
              <p:cNvSpPr/>
              <p:nvPr/>
            </p:nvSpPr>
            <p:spPr>
              <a:xfrm>
                <a:off x="832104" y="4612832"/>
                <a:ext cx="10533888" cy="9540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的长度为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小球的初速度大小为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的长度为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6_3#366846d80.choices?vop=1&amp;pid=6778d6ac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12832"/>
                <a:ext cx="10533888" cy="954024"/>
              </a:xfrm>
              <a:prstGeom prst="rect">
                <a:avLst/>
              </a:prstGeom>
              <a:blipFill>
                <a:blip r:embed="rId5"/>
                <a:stretch>
                  <a:fillRect l="-1389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1#366846d80?vop=1&amp;pid=6778d6ac7&amp;color=0,0,0&amp;bt=1&amp;bbb=1&amp;hb=1"/>
              <p:cNvSpPr/>
              <p:nvPr/>
            </p:nvSpPr>
            <p:spPr>
              <a:xfrm>
                <a:off x="832104" y="1512000"/>
                <a:ext cx="10533888" cy="307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的竖直位移分别为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的时间间隔相同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均为2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=0.1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，故水平位移相同，设为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B错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的竖直位移为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点时的竖直速度大小为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𝐵𝑦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8_1#366846d80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073400"/>
              </a:xfrm>
              <a:prstGeom prst="rect">
                <a:avLst/>
              </a:prstGeom>
              <a:blipFill>
                <a:blip r:embed="rId3"/>
                <a:stretch>
                  <a:fillRect l="-1389" r="-810" b="-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778d6ac7.fixed?pid=12ab99798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抛体运动</a:t>
            </a:r>
            <a:endParaRPr lang="en-US" altLang="zh-CN" sz="4400" dirty="0"/>
          </a:p>
        </p:txBody>
      </p:sp>
      <p:sp>
        <p:nvSpPr>
          <p:cNvPr id="3" name="C_3_BD#6778d6ac7.fixed?pid=12ab99798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第3~4节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4d503ba90?vop=1&amp;pid=6778d6ac7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飞机在距地面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高度处沿水平方向做匀速直线运动，从飞机上每隔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释放一个铁球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.当刚释放第五个铁球时，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下图中各铁球在空中的位置符合实际情况的是(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4d503ba90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4d503ba90.bracket?vop=1&amp;pid=6778d6ac7&amp;color=0,0,0&amp;vpa=1"/>
          <p:cNvSpPr/>
          <p:nvPr/>
        </p:nvSpPr>
        <p:spPr>
          <a:xfrm>
            <a:off x="9876885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1_2#4d503ba90.choices?vop=1&amp;pid=6778d6ac7&amp;color=0,0,0&amp;bbb=1"/>
          <p:cNvSpPr/>
          <p:nvPr/>
        </p:nvSpPr>
        <p:spPr>
          <a:xfrm>
            <a:off x="832104" y="2410017"/>
            <a:ext cx="10531904" cy="11879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0600"/>
              </a:lnSpc>
              <a:tabLst>
                <a:tab pos="2686951" algn="l"/>
                <a:tab pos="5399302" algn="l"/>
                <a:tab pos="806085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4_BD.1_2#4d503ba90.choice_image?vop=1&amp;pid=6778d6ac7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1767" y="2411160"/>
            <a:ext cx="932688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1_2#4d503ba90.choice_image?vop=1&amp;pid=6778d6ac7&amp;color=0,0,0&amp;tib=255,255,255&amp;iip=2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2132" y="2411160"/>
            <a:ext cx="987552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4_BD.1_2#4d503ba90.choice_image?vop=1&amp;pid=6778d6ac7&amp;color=0,0,0&amp;tib=255,255,255&amp;iip=3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3234" y="2411160"/>
            <a:ext cx="932688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4_BD.1_2#4d503ba90.choice_image?vop=1&amp;pid=6778d6ac7&amp;color=0,0,0&amp;tib=255,255,255&amp;iip=4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1251" y="2411160"/>
            <a:ext cx="932688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AS.3_1#4d503ba90?vop=1&amp;pid=6778d6ac7&amp;color=0,0,0&amp;bbb=1&amp;hb=1"/>
              <p:cNvSpPr/>
              <p:nvPr/>
            </p:nvSpPr>
            <p:spPr>
              <a:xfrm>
                <a:off x="832104" y="360191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【解析】飞机沿水平方向做匀速直线运动，释放的铁球做平抛运动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，铁球水平方向做与飞机速度相同的匀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，所以着地前，铁球总是位于飞机的正下方；铁球竖直方向做自由落体运动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，相同时间内的下落高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度越来越大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，即相邻铁球间的距离越来越大，由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，可求出铁球落地时间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，故释放第五个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铁球时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，第一个铁球恰好落地，故D正确.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C_4_AS.3_1#4d503ba90?vop=1&amp;pid=6778d6ac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01912"/>
                <a:ext cx="10533888" cy="1611630"/>
              </a:xfrm>
              <a:prstGeom prst="rect">
                <a:avLst/>
              </a:prstGeom>
              <a:blipFill>
                <a:blip r:embed="rId8"/>
                <a:stretch>
                  <a:fillRect l="-1389" r="-1331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b251881b9?vop=1&amp;pid=6778d6ac7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体育课上某同学水平抛出一铅球，忽略空气阻力，从抛出时开始计时.关于铅球的速度大小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、竖直方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向分位移的大小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、速度与水平方向夹角的正切值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、位移与水平方向夹角的正切值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下列图像正确的是(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b251881b9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5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b251881b9.bracket?vop=1&amp;pid=6778d6ac7&amp;color=0,0,0&amp;vpa=2"/>
          <p:cNvSpPr/>
          <p:nvPr/>
        </p:nvSpPr>
        <p:spPr>
          <a:xfrm>
            <a:off x="39872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4_2#b251881b9.choices?vop=1&amp;pid=6778d6ac7&amp;color=0,0,0&amp;bbb=1"/>
          <p:cNvSpPr/>
          <p:nvPr/>
        </p:nvSpPr>
        <p:spPr>
          <a:xfrm>
            <a:off x="832104" y="2834832"/>
            <a:ext cx="10531904" cy="11106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9900"/>
              </a:lnSpc>
              <a:tabLst>
                <a:tab pos="2718701" algn="l"/>
                <a:tab pos="5399302" algn="l"/>
                <a:tab pos="809260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5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4_BD.4_2#b251881b9.choice_image?vop=1&amp;pid=6778d6ac7&amp;color=0,0,0&amp;tib=255,255,255&amp;iip=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6052" y="2847659"/>
            <a:ext cx="1115568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4_2#b251881b9.choice_image?vop=1&amp;pid=6778d6ac7&amp;color=0,0,0&amp;tib=255,255,255&amp;iip=6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1596" y="2838515"/>
            <a:ext cx="1106424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4_BD.4_2#b251881b9.choice_image?vop=1&amp;pid=6778d6ac7&amp;color=0,0,0&amp;tib=255,255,255&amp;iip=7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7519" y="2847659"/>
            <a:ext cx="1115568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4_BD.4_2#b251881b9.choice_image?vop=1&amp;pid=6778d6ac7&amp;color=0,0,0&amp;tib=255,255,255&amp;iip=8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5287" y="2911667"/>
            <a:ext cx="1042416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AS.6_1#b251881b9?vop=1&amp;pid=6778d6ac7&amp;color=0,0,0&amp;bbb=1&amp;hb=1"/>
              <p:cNvSpPr/>
              <p:nvPr/>
            </p:nvSpPr>
            <p:spPr>
              <a:xfrm>
                <a:off x="832104" y="3956560"/>
                <a:ext cx="10533888" cy="1689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【解析】铅球的速度大小为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图像不符合一次函数，故A错误；根据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图像是开口向上的抛物线，故B错误；根据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图像符合正比例函数，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C正确；根据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图像符合正比例函数，故D错误.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C_4_AS.6_1#b251881b9?vop=1&amp;pid=6778d6ac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56560"/>
                <a:ext cx="10533888" cy="1689100"/>
              </a:xfrm>
              <a:prstGeom prst="rect">
                <a:avLst/>
              </a:prstGeom>
              <a:blipFill>
                <a:blip r:embed="rId8"/>
                <a:stretch>
                  <a:fillRect l="-1389" r="-1505" b="-28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7_1#00aadab81?htil=1&amp;vop=1&amp;pid=6778d6ac7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62018" y="1594296"/>
            <a:ext cx="987552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7_2#00aadab81?htil=1&amp;vop=1&amp;pid=6778d6ac7&amp;color=0,0,0&amp;bt=1&amp;bbb=1&amp;hb=1"/>
              <p:cNvSpPr/>
              <p:nvPr/>
            </p:nvSpPr>
            <p:spPr>
              <a:xfrm>
                <a:off x="832104" y="1512000"/>
                <a:ext cx="9454896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如图所示，射水鱼发现前方有一昆虫，就将嘴露出水面对昆虫喷水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，斜向上射出的水柱恰好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水平击中昆虫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.已知鱼嘴距离昆虫的直线距离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，两者连线与水平方向夹角为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78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=0.98,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78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=0.21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，忽略空气阻力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.下列说法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7_2#00aadab81?htil=1&amp;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454896" cy="1608455"/>
              </a:xfrm>
              <a:prstGeom prst="rect">
                <a:avLst/>
              </a:prstGeom>
              <a:blipFill>
                <a:blip r:embed="rId4"/>
                <a:stretch>
                  <a:fillRect l="-1547" r="-161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8_1#00aadab81.bracket?vop=1&amp;pid=6778d6ac7&amp;color=0,0,0&amp;vpa=3"/>
          <p:cNvSpPr/>
          <p:nvPr/>
        </p:nvSpPr>
        <p:spPr>
          <a:xfrm>
            <a:off x="1929860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00aadab81.choices?htil=1&amp;vop=1&amp;pid=6778d6ac7&amp;color=0,0,0&amp;bbb=1"/>
              <p:cNvSpPr/>
              <p:nvPr/>
            </p:nvSpPr>
            <p:spPr>
              <a:xfrm>
                <a:off x="832104" y="3114232"/>
                <a:ext cx="9454896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水柱在空中运动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后击中昆虫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击中昆虫时水柱的速度大小为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斜向上射出的水柱的初速度大小为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4.42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斜向上射出的水柱，初速度与水平方向夹角为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00aadab81.choices?htil=1&amp;vop=1&amp;pid=6778d6ac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9454896" cy="1604010"/>
              </a:xfrm>
              <a:prstGeom prst="rect">
                <a:avLst/>
              </a:prstGeom>
              <a:blipFill>
                <a:blip r:embed="rId5"/>
                <a:stretch>
                  <a:fillRect l="-1547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00aadab81?vop=1&amp;pid=6778d6ac7&amp;color=0,0,0&amp;bt=1&amp;bbb=1&amp;hb=1"/>
              <p:cNvSpPr/>
              <p:nvPr/>
            </p:nvSpPr>
            <p:spPr>
              <a:xfrm>
                <a:off x="832104" y="1508760"/>
                <a:ext cx="10533888" cy="3259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【解析】将水柱的运动反向看作平抛运动分析，由水柱竖直方向的运动，可得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，解得水柱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从发射到击中昆虫的时间为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，故A错误；由水柱水平方向做匀速直线运动，可得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解得初速度的水平分速度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，则击中昆虫时水柱速度大小为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；由水柱运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动的逆过程为竖直方向的自由落体运动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，可得初速度的竖直分速度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=3.92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根据速度的合成，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可得斜向上射出的水柱的初速度大小为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≈3.94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；根据平抛运动速度偏转角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与位移偏转角的关系可知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，斜向上射出的水柱，初速度与水平方向夹角大于位移与水平方向的夹角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，则斜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向上射出的水柱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，初速度与水平方向夹角大于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9_1#00aadab81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59455"/>
              </a:xfrm>
              <a:prstGeom prst="rect">
                <a:avLst/>
              </a:prstGeom>
              <a:blipFill>
                <a:blip r:embed="rId3"/>
                <a:stretch>
                  <a:fillRect l="-1389" r="-3472" b="-44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cc2bb142a?vop=1&amp;pid=6778d6ac7&amp;color=0,0,0&amp;bt=1&amp;bbb=1&amp;hb=1"/>
              <p:cNvSpPr/>
              <p:nvPr/>
            </p:nvSpPr>
            <p:spPr>
              <a:xfrm>
                <a:off x="832104" y="1512000"/>
                <a:ext cx="10533888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）投壶是古代士大夫所做的一种投射游戏.《礼记传》中提到：“投壶，射之细也.燕（同‘宴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饮有射以乐宾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，以习容而讲艺也.”若甲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、乙两人站在与壶水平距离相同处沿水平方向各投出一支完全相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同的箭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，箭尖插入同一个壶中时与水平面的夹角分别为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，如图所示.忽略空气阻力、箭长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的高度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、壶口大小等因素的影响，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0_1#cc2bb142a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570355"/>
              </a:xfrm>
              <a:prstGeom prst="rect">
                <a:avLst/>
              </a:prstGeom>
              <a:blipFill>
                <a:blip r:embed="rId3"/>
                <a:stretch>
                  <a:fillRect l="-1389" t="-775" r="-1389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cc2bb142a.bracket?vop=1&amp;pid=6778d6ac7&amp;color=0,0,0&amp;vpa=4&amp;bbb=1"/>
          <p:cNvSpPr/>
          <p:nvPr/>
        </p:nvSpPr>
        <p:spPr>
          <a:xfrm>
            <a:off x="6298660" y="2724024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4_BD.10_3#cc2bb142a?iti=1&amp;htil=1&amp;vop=1&amp;pid=6778d6ac7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3215832"/>
            <a:ext cx="896112" cy="71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0_4#cc2bb142a?iti=2&amp;htil=1&amp;vop=1&amp;pid=6778d6ac7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9600" y="3352992"/>
            <a:ext cx="1005840" cy="5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0_5#cc2bb142a?iti=1&amp;htil=1&amp;vop=1&amp;pid=6778d6ac7&amp;color=0,0,0"/>
          <p:cNvSpPr/>
          <p:nvPr/>
        </p:nvSpPr>
        <p:spPr>
          <a:xfrm>
            <a:off x="3325082" y="4056064"/>
            <a:ext cx="280988" cy="3615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10_6#cc2bb142a?iti=2&amp;htil=1&amp;vop=1&amp;pid=6778d6ac7&amp;color=0,0,0"/>
          <p:cNvSpPr/>
          <p:nvPr/>
        </p:nvSpPr>
        <p:spPr>
          <a:xfrm>
            <a:off x="8592026" y="4056064"/>
            <a:ext cx="280988" cy="36150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p:sp>
        <p:nvSpPr>
          <p:cNvPr id="8" name="QC_4_BD.10_7#cc2bb142a.choices?vop=1&amp;pid=6778d6ac7&amp;color=0,0,0&amp;bbb=1"/>
          <p:cNvSpPr/>
          <p:nvPr/>
        </p:nvSpPr>
        <p:spPr>
          <a:xfrm>
            <a:off x="832104" y="4464051"/>
            <a:ext cx="10533888" cy="1570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甲所投的箭的初速度比乙的大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甲投箭的位置比乙投箭的位置高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甲、乙所投的箭在空中运动的时间相等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此运动过程中，甲所投的箭的速度的变化量比乙的大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cc2bb142a?vop=1&amp;pid=6778d6ac7&amp;color=0,0,0&amp;bt=1&amp;bbb=1&amp;hb=1"/>
              <p:cNvSpPr/>
              <p:nvPr/>
            </p:nvSpPr>
            <p:spPr>
              <a:xfrm>
                <a:off x="832104" y="1512000"/>
                <a:ext cx="10533888" cy="257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【解析】设箭抛出点离壶口的竖直高度为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、水平距离为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，箭尖插入壶中时速度与水平面的夹角为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.箭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在空中做平抛运动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，根据推论：速度的反向延长线过水平位移的中点，则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越大，则甲投箭的位置比乙的高，根据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甲所投的箭在空中运动的时间比乙的长，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B正确，C错误；由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相等，甲所投的箭在空中运动的时间比乙的长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，则甲所投的箭的初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速度比乙的小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，故A错误；速度变化量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，甲所投的箭在空中运动的时间比乙的长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，则甲所投的箭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的速度变化量比乙的大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1#cc2bb142a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576830"/>
              </a:xfrm>
              <a:prstGeom prst="rect">
                <a:avLst/>
              </a:prstGeom>
              <a:blipFill>
                <a:blip r:embed="rId3"/>
                <a:stretch>
                  <a:fillRect l="-1389" b="-54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eb3ea8e6b?vop=1&amp;pid=6778d6ac7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）如图所示为一固定的半圆形竖直轨道，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为水平直径，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为圆心，同时从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点水平抛出甲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，初速度分别为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，落在轨道上的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连线与竖直方向的夹角均为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气阻力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，两球均可视为质点.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eb3ea8e6b?vop=1&amp;pid=6778d6a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27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eb3ea8e6b.bracket?vop=1&amp;pid=6778d6ac7&amp;color=0,0,0&amp;vpa=5&amp;bbb=1"/>
          <p:cNvSpPr/>
          <p:nvPr/>
        </p:nvSpPr>
        <p:spPr>
          <a:xfrm>
            <a:off x="5897023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4_BD.13_2#eb3ea8e6b?vop=1&amp;pid=6778d6ac7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2834832"/>
            <a:ext cx="1975104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3_3#eb3ea8e6b.choices?vop=1&amp;pid=6778d6ac7&amp;color=0,0,0&amp;bbb=1"/>
              <p:cNvSpPr/>
              <p:nvPr/>
            </p:nvSpPr>
            <p:spPr>
              <a:xfrm>
                <a:off x="832104" y="391433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、乙两球不会同时落到轨道上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、乙两球的速度变化量大小相等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点速度的反向延长线一定过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3_3#eb3ea8e6b.choices?vop=1&amp;pid=6778d6ac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14332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920</Words>
  <Application>Microsoft Office PowerPoint</Application>
  <PresentationFormat>宽屏</PresentationFormat>
  <Paragraphs>89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2025-10-29T06:15:05Z</dcterms:created>
  <dcterms:modified xsi:type="dcterms:W3CDTF">2025-10-29T06:18:36Z</dcterms:modified>
  <cp:category/>
  <cp:contentStatus/>
</cp:coreProperties>
</file>